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85" r:id="rId10"/>
    <p:sldId id="286" r:id="rId11"/>
    <p:sldId id="28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192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59386-B88B-4ACB-823F-6BB8A1E60C7E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361D0-B4FF-49A7-996C-9545340BF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361D0-B4FF-49A7-996C-9545340BF7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0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@lg-attorneys.com" TargetMode="External"/><Relationship Id="rId2" Type="http://schemas.openxmlformats.org/officeDocument/2006/relationships/hyperlink" Target="mailto:brad@lg-attorney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recallread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Business Organization Options and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b="1" dirty="0">
                <a:solidFill>
                  <a:srgbClr val="813105"/>
                </a:solidFill>
              </a:rPr>
              <a:t> </a:t>
            </a:r>
            <a:r>
              <a:rPr lang="en-US" b="1" dirty="0" smtClean="0">
                <a:solidFill>
                  <a:srgbClr val="813105"/>
                </a:solidFill>
              </a:rPr>
              <a:t> </a:t>
            </a:r>
            <a:r>
              <a:rPr lang="en-US" b="1" u="sng" dirty="0" smtClean="0">
                <a:solidFill>
                  <a:srgbClr val="813105"/>
                </a:solidFill>
              </a:rPr>
              <a:t>Minimizing </a:t>
            </a:r>
            <a:r>
              <a:rPr lang="en-US" b="1" u="sng" dirty="0">
                <a:solidFill>
                  <a:srgbClr val="813105"/>
                </a:solidFill>
              </a:rPr>
              <a:t>shareholder and reputational risk </a:t>
            </a:r>
            <a:r>
              <a:rPr lang="en-US" b="1" u="sng" dirty="0" smtClean="0">
                <a:solidFill>
                  <a:srgbClr val="813105"/>
                </a:solidFill>
              </a:rPr>
              <a:t>before, during </a:t>
            </a:r>
            <a:r>
              <a:rPr lang="en-US" b="1" u="sng" dirty="0">
                <a:solidFill>
                  <a:srgbClr val="813105"/>
                </a:solidFill>
              </a:rPr>
              <a:t>and after an incident.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>
                <a:solidFill>
                  <a:srgbClr val="813105"/>
                </a:solidFill>
              </a:rPr>
              <a:t>  </a:t>
            </a:r>
            <a:r>
              <a:rPr lang="en-US" b="1" u="sng" dirty="0">
                <a:solidFill>
                  <a:srgbClr val="813105"/>
                </a:solidFill>
              </a:rPr>
              <a:t>Assembling the Crisis Management Team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Hold Harmless &amp; Indemnity Agreements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Strict </a:t>
            </a:r>
            <a:r>
              <a:rPr lang="en-US" dirty="0"/>
              <a:t>liability </a:t>
            </a:r>
            <a:r>
              <a:rPr lang="en-US" dirty="0" smtClean="0"/>
              <a:t>is </a:t>
            </a:r>
            <a:r>
              <a:rPr lang="en-US" dirty="0"/>
              <a:t>the imposition of liability on a party </a:t>
            </a:r>
            <a:r>
              <a:rPr lang="en-US" dirty="0" smtClean="0"/>
              <a:t>who makes products available </a:t>
            </a:r>
            <a:r>
              <a:rPr lang="en-US" dirty="0"/>
              <a:t>to the public without a finding of fault (such as negligence or tortious intent). </a:t>
            </a:r>
            <a:endParaRPr lang="en-US" dirty="0" smtClean="0"/>
          </a:p>
          <a:p>
            <a:r>
              <a:rPr lang="en-US" dirty="0" smtClean="0"/>
              <a:t>States differ in whether this applies to all parties in chain of distribution</a:t>
            </a:r>
          </a:p>
          <a:p>
            <a:pPr lvl="1"/>
            <a:r>
              <a:rPr lang="en-US" dirty="0" smtClean="0"/>
              <a:t>Finished v. completed good</a:t>
            </a:r>
          </a:p>
          <a:p>
            <a:pPr lvl="1"/>
            <a:r>
              <a:rPr lang="en-US" dirty="0" smtClean="0"/>
              <a:t>Pass-through statutes</a:t>
            </a:r>
          </a:p>
          <a:p>
            <a:pPr lvl="1"/>
            <a:r>
              <a:rPr lang="en-US" dirty="0" smtClean="0"/>
              <a:t>Contractual </a:t>
            </a:r>
            <a:r>
              <a:rPr lang="en-US" dirty="0"/>
              <a:t>provisions can affect this.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Hold Harmless and Indemnity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Negotiable</a:t>
            </a:r>
          </a:p>
          <a:p>
            <a:r>
              <a:rPr lang="en-US" dirty="0" smtClean="0"/>
              <a:t>Differ from state to state</a:t>
            </a:r>
          </a:p>
          <a:p>
            <a:r>
              <a:rPr lang="en-US" dirty="0" smtClean="0"/>
              <a:t>Insurance policy limits and additional insured considerations</a:t>
            </a:r>
          </a:p>
          <a:p>
            <a:r>
              <a:rPr lang="en-US" dirty="0" smtClean="0"/>
              <a:t>Does agreement call for specifications or SOP’s</a:t>
            </a:r>
          </a:p>
          <a:p>
            <a:r>
              <a:rPr lang="en-US" dirty="0" smtClean="0"/>
              <a:t>Specified policy limit in Agreement can limit your exposure                    (make sure this is valid in state of the contract).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Companies Should Have a Crisis Plan Before a Disaster Occurs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“It can’t happen to me” is not a plan</a:t>
            </a:r>
          </a:p>
          <a:p>
            <a:r>
              <a:rPr lang="en-US" sz="2200" dirty="0" smtClean="0"/>
              <a:t>Nor is – “I have insurance for that”</a:t>
            </a:r>
          </a:p>
          <a:p>
            <a:r>
              <a:rPr lang="en-US" sz="2200" dirty="0" smtClean="0"/>
              <a:t>Time to give it thought is not when USDA, your slaughterhouse or distributor calls</a:t>
            </a:r>
          </a:p>
          <a:p>
            <a:pPr marL="285750" lvl="1"/>
            <a:r>
              <a:rPr lang="en-US" sz="2200" dirty="0">
                <a:cs typeface="Times New Roman" pitchFamily="18" charset="0"/>
              </a:rPr>
              <a:t>Each crisis is unique but the leadership principles </a:t>
            </a:r>
            <a:r>
              <a:rPr lang="en-US" sz="2200" dirty="0" smtClean="0">
                <a:cs typeface="Times New Roman" pitchFamily="18" charset="0"/>
              </a:rPr>
              <a:t>are </a:t>
            </a:r>
            <a:r>
              <a:rPr lang="en-US" sz="2200" dirty="0">
                <a:cs typeface="Times New Roman" pitchFamily="18" charset="0"/>
              </a:rPr>
              <a:t>common </a:t>
            </a:r>
            <a:endParaRPr lang="en-US" sz="2200" dirty="0" smtClean="0">
              <a:cs typeface="Times New Roman" pitchFamily="18" charset="0"/>
            </a:endParaRPr>
          </a:p>
          <a:p>
            <a:pPr marL="285750" lvl="1"/>
            <a:r>
              <a:rPr lang="en-US" sz="2200" dirty="0" smtClean="0">
                <a:cs typeface="Times New Roman" pitchFamily="18" charset="0"/>
              </a:rPr>
              <a:t>Coordinate </a:t>
            </a:r>
            <a:r>
              <a:rPr lang="en-US" sz="2200" dirty="0">
                <a:cs typeface="Times New Roman" pitchFamily="18" charset="0"/>
              </a:rPr>
              <a:t>with others in Chain of </a:t>
            </a:r>
            <a:r>
              <a:rPr lang="en-US" sz="2200" dirty="0" smtClean="0">
                <a:cs typeface="Times New Roman" pitchFamily="18" charset="0"/>
              </a:rPr>
              <a:t>Distribution and Organizations</a:t>
            </a:r>
          </a:p>
          <a:p>
            <a:pPr marL="285750" lvl="1"/>
            <a:r>
              <a:rPr lang="en-US" sz="2200" dirty="0" smtClean="0">
                <a:cs typeface="Times New Roman" pitchFamily="18" charset="0"/>
              </a:rPr>
              <a:t>Criminal </a:t>
            </a:r>
            <a:r>
              <a:rPr lang="en-US" sz="2200" dirty="0">
                <a:cs typeface="Times New Roman" pitchFamily="18" charset="0"/>
              </a:rPr>
              <a:t>exposure</a:t>
            </a:r>
          </a:p>
          <a:p>
            <a:pPr marL="285750" lvl="1"/>
            <a:endParaRPr lang="en-US" sz="2400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47663" lvl="1" indent="-347663">
              <a:spcBef>
                <a:spcPct val="0"/>
              </a:spcBef>
              <a:spcAft>
                <a:spcPct val="35000"/>
              </a:spcAft>
              <a:buClr>
                <a:srgbClr val="823104"/>
              </a:buClr>
              <a:buSzPct val="120000"/>
              <a:buFont typeface="Arial" pitchFamily="34" charset="0"/>
              <a:buChar char="•"/>
              <a:tabLst>
                <a:tab pos="1771650" algn="l"/>
              </a:tabLst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Anticipate other potential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crises</a:t>
            </a:r>
          </a:p>
          <a:p>
            <a:pPr marL="347663" lvl="1" indent="-347663">
              <a:spcBef>
                <a:spcPct val="0"/>
              </a:spcBef>
              <a:spcAft>
                <a:spcPct val="35000"/>
              </a:spcAft>
              <a:buClr>
                <a:srgbClr val="823104"/>
              </a:buClr>
              <a:buSzPct val="120000"/>
              <a:buFont typeface="Arial" pitchFamily="34" charset="0"/>
              <a:buChar char="•"/>
              <a:tabLst>
                <a:tab pos="1771650" algn="l"/>
              </a:tabLst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and learn from past crises</a:t>
            </a:r>
          </a:p>
          <a:p>
            <a:pPr marL="347663" lvl="1" indent="-347663">
              <a:spcBef>
                <a:spcPct val="0"/>
              </a:spcBef>
              <a:spcAft>
                <a:spcPct val="35000"/>
              </a:spcAft>
              <a:buClr>
                <a:srgbClr val="823104"/>
              </a:buClr>
              <a:buSzPct val="120000"/>
              <a:buFont typeface="Arial" pitchFamily="34" charset="0"/>
              <a:buChar char="•"/>
              <a:tabLst>
                <a:tab pos="1771650" algn="l"/>
              </a:tabLst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Prepare executives for leadership in a crisis</a:t>
            </a:r>
          </a:p>
          <a:p>
            <a:pPr marL="347663" lvl="1" indent="-347663">
              <a:spcBef>
                <a:spcPct val="0"/>
              </a:spcBef>
              <a:spcAft>
                <a:spcPct val="35000"/>
              </a:spcAft>
              <a:buClr>
                <a:srgbClr val="823104"/>
              </a:buClr>
              <a:buSzPct val="120000"/>
              <a:buFont typeface="Arial" pitchFamily="34" charset="0"/>
              <a:buChar char="•"/>
              <a:tabLst>
                <a:tab pos="1771650" algn="l"/>
              </a:tabLst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Be attentive to “built-in” early warning signals</a:t>
            </a:r>
          </a:p>
          <a:p>
            <a:pPr marL="347663" lvl="1" indent="-347663">
              <a:spcBef>
                <a:spcPct val="0"/>
              </a:spcBef>
              <a:spcAft>
                <a:spcPct val="35000"/>
              </a:spcAft>
              <a:buClr>
                <a:srgbClr val="823104"/>
              </a:buClr>
              <a:buSzPct val="120000"/>
              <a:buFont typeface="Arial" pitchFamily="34" charset="0"/>
              <a:buChar char="•"/>
              <a:tabLst>
                <a:tab pos="1771650" algn="l"/>
              </a:tabLst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Each crisis is unique but the leadership principles needed are common to each</a:t>
            </a:r>
          </a:p>
          <a:p>
            <a:pPr marL="347663" lvl="1" indent="-347663">
              <a:spcBef>
                <a:spcPct val="0"/>
              </a:spcBef>
              <a:spcAft>
                <a:spcPct val="35000"/>
              </a:spcAft>
              <a:buClr>
                <a:srgbClr val="823104"/>
              </a:buClr>
              <a:buSzPct val="120000"/>
              <a:buFont typeface="Arial" pitchFamily="34" charset="0"/>
              <a:buChar char="•"/>
              <a:tabLst>
                <a:tab pos="1771650" algn="l"/>
              </a:tabLst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Coordinate with others in Chain of Distribution</a:t>
            </a:r>
          </a:p>
          <a:p>
            <a:pPr marL="347663" lvl="1" indent="-347663">
              <a:spcBef>
                <a:spcPct val="0"/>
              </a:spcBef>
              <a:spcAft>
                <a:spcPct val="35000"/>
              </a:spcAft>
              <a:buClr>
                <a:srgbClr val="823104"/>
              </a:buClr>
              <a:buSzPct val="120000"/>
              <a:buFont typeface="Arial" pitchFamily="34" charset="0"/>
              <a:buChar char="•"/>
              <a:tabLst>
                <a:tab pos="1771650" algn="l"/>
              </a:tabLst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Avoid potential criminal exposure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Crisis Team Leader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13389"/>
            <a:ext cx="9601196" cy="33189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Every successful Crisis Team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needs 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empowered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Leader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Leader should be knowledgeable about every significant aspect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operation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Leader should be empowered by management to convene meetings of the Crisis Team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whenever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need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arises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Leader is responsible for developing an action plan for                                   dealing with a crisis/recall situation and for presenting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that plan to top management.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9994" y="970670"/>
            <a:ext cx="10663310" cy="516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The Crisis Team Leader is responsible for: </a:t>
            </a:r>
          </a:p>
          <a:p>
            <a:pPr marL="914400" lvl="1" indent="-457200">
              <a:lnSpc>
                <a:spcPct val="90000"/>
              </a:lnSpc>
              <a:buClr>
                <a:srgbClr val="823104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itchFamily="18" charset="0"/>
              </a:rPr>
              <a:t>Recording important facts about </a:t>
            </a:r>
            <a:r>
              <a:rPr lang="en-US" sz="2600" dirty="0" smtClean="0">
                <a:latin typeface="Times New Roman" pitchFamily="18" charset="0"/>
              </a:rPr>
              <a:t>crisis situation</a:t>
            </a:r>
          </a:p>
          <a:p>
            <a:pPr marL="914400" lvl="1" indent="-457200">
              <a:lnSpc>
                <a:spcPct val="90000"/>
              </a:lnSpc>
              <a:buClr>
                <a:srgbClr val="823104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itchFamily="18" charset="0"/>
              </a:rPr>
              <a:t>Coordination with specially retained counsel</a:t>
            </a:r>
          </a:p>
          <a:p>
            <a:pPr marL="914400" lvl="1" indent="-457200">
              <a:lnSpc>
                <a:spcPct val="90000"/>
              </a:lnSpc>
              <a:buClr>
                <a:srgbClr val="823104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itchFamily="18" charset="0"/>
              </a:rPr>
              <a:t>Recalling </a:t>
            </a:r>
            <a:r>
              <a:rPr lang="en-US" sz="2600" dirty="0">
                <a:latin typeface="Times New Roman" pitchFamily="18" charset="0"/>
              </a:rPr>
              <a:t>details and decisions made about the crisis or other action taken by the </a:t>
            </a:r>
            <a:r>
              <a:rPr lang="en-US" sz="2600" dirty="0" smtClean="0">
                <a:latin typeface="Times New Roman" pitchFamily="18" charset="0"/>
              </a:rPr>
              <a:t>company</a:t>
            </a:r>
          </a:p>
          <a:p>
            <a:pPr marL="914400" lvl="1" indent="-457200">
              <a:lnSpc>
                <a:spcPct val="90000"/>
              </a:lnSpc>
              <a:buClr>
                <a:srgbClr val="823104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itchFamily="18" charset="0"/>
              </a:rPr>
              <a:t>Conducting </a:t>
            </a:r>
            <a:r>
              <a:rPr lang="en-US" sz="2600" dirty="0">
                <a:latin typeface="Times New Roman" pitchFamily="18" charset="0"/>
              </a:rPr>
              <a:t>“mock recalls” </a:t>
            </a:r>
            <a:endParaRPr lang="en-US" sz="2600" dirty="0" smtClean="0">
              <a:latin typeface="Times New Roman" pitchFamily="18" charset="0"/>
            </a:endParaRPr>
          </a:p>
          <a:p>
            <a:pPr marL="914400" lvl="1" indent="-457200">
              <a:lnSpc>
                <a:spcPct val="90000"/>
              </a:lnSpc>
              <a:buClr>
                <a:srgbClr val="823104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itchFamily="18" charset="0"/>
              </a:rPr>
              <a:t>Coordinating </a:t>
            </a:r>
            <a:r>
              <a:rPr lang="en-US" sz="2600" dirty="0">
                <a:latin typeface="Times New Roman" pitchFamily="18" charset="0"/>
              </a:rPr>
              <a:t>all Crisis Team </a:t>
            </a:r>
            <a:r>
              <a:rPr lang="en-US" sz="2600" dirty="0" smtClean="0">
                <a:latin typeface="Times New Roman" pitchFamily="18" charset="0"/>
              </a:rPr>
              <a:t>activities</a:t>
            </a:r>
          </a:p>
          <a:p>
            <a:pPr marL="914400" lvl="1" indent="-457200">
              <a:lnSpc>
                <a:spcPct val="90000"/>
              </a:lnSpc>
              <a:buClr>
                <a:srgbClr val="823104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itchFamily="18" charset="0"/>
              </a:rPr>
              <a:t>Maintaining </a:t>
            </a:r>
            <a:r>
              <a:rPr lang="en-US" sz="2600" dirty="0">
                <a:latin typeface="Times New Roman" pitchFamily="18" charset="0"/>
              </a:rPr>
              <a:t>an up-to-date, functioning crisis/recall </a:t>
            </a:r>
            <a:r>
              <a:rPr lang="en-US" sz="2600" dirty="0" smtClean="0">
                <a:latin typeface="Times New Roman" pitchFamily="18" charset="0"/>
              </a:rPr>
              <a:t>plan</a:t>
            </a:r>
          </a:p>
          <a:p>
            <a:pPr marL="914400" lvl="1" indent="-457200">
              <a:lnSpc>
                <a:spcPct val="90000"/>
              </a:lnSpc>
              <a:buClr>
                <a:srgbClr val="823104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itchFamily="18" charset="0"/>
              </a:rPr>
              <a:t>“Command </a:t>
            </a:r>
            <a:r>
              <a:rPr lang="en-US" sz="2600" dirty="0">
                <a:latin typeface="Times New Roman" pitchFamily="18" charset="0"/>
              </a:rPr>
              <a:t>and control” leadership during the active crisis</a:t>
            </a:r>
          </a:p>
          <a:p>
            <a:pPr lvl="1">
              <a:lnSpc>
                <a:spcPct val="90000"/>
              </a:lnSpc>
              <a:buClr>
                <a:srgbClr val="823104"/>
              </a:buClr>
            </a:pPr>
            <a:endParaRPr lang="en-US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The Crisis Team Leader should NOT be:</a:t>
            </a:r>
          </a:p>
          <a:p>
            <a:pPr marL="914400" lvl="1" indent="-457200">
              <a:lnSpc>
                <a:spcPct val="90000"/>
              </a:lnSpc>
              <a:buClr>
                <a:srgbClr val="823104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itchFamily="18" charset="0"/>
              </a:rPr>
              <a:t>The company </a:t>
            </a:r>
            <a:r>
              <a:rPr lang="en-US" sz="2600" dirty="0" smtClean="0">
                <a:latin typeface="Times New Roman" pitchFamily="18" charset="0"/>
              </a:rPr>
              <a:t>CEO</a:t>
            </a:r>
          </a:p>
          <a:p>
            <a:pPr marL="914400" lvl="1" indent="-457200">
              <a:lnSpc>
                <a:spcPct val="90000"/>
              </a:lnSpc>
              <a:buClr>
                <a:srgbClr val="823104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itchFamily="18" charset="0"/>
              </a:rPr>
              <a:t>A clerical/administrative/ministerial function</a:t>
            </a:r>
          </a:p>
          <a:p>
            <a:pPr marL="914400" lvl="1" indent="-457200">
              <a:lnSpc>
                <a:spcPct val="90000"/>
              </a:lnSpc>
              <a:buClr>
                <a:srgbClr val="823104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itchFamily="18" charset="0"/>
              </a:rPr>
              <a:t>Given </a:t>
            </a:r>
            <a:r>
              <a:rPr lang="en-US" sz="2600" dirty="0">
                <a:latin typeface="Times New Roman" pitchFamily="18" charset="0"/>
              </a:rPr>
              <a:t>responsibility without authority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Establishing the Team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Other Crisis Team members may include:</a:t>
            </a:r>
          </a:p>
          <a:p>
            <a:pPr lvl="1">
              <a:lnSpc>
                <a:spcPct val="8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Public Affairs</a:t>
            </a:r>
          </a:p>
          <a:p>
            <a:pPr lvl="1">
              <a:lnSpc>
                <a:spcPct val="8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Consumer Relations</a:t>
            </a:r>
          </a:p>
          <a:p>
            <a:pPr lvl="1">
              <a:lnSpc>
                <a:spcPct val="8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Science / Technology / QA</a:t>
            </a:r>
          </a:p>
          <a:p>
            <a:pPr lvl="1">
              <a:lnSpc>
                <a:spcPct val="8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Government / Regulatory Affairs</a:t>
            </a:r>
          </a:p>
          <a:p>
            <a:pPr lvl="1">
              <a:lnSpc>
                <a:spcPct val="8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Sales &amp; Marketing</a:t>
            </a:r>
          </a:p>
          <a:p>
            <a:pPr lvl="1">
              <a:lnSpc>
                <a:spcPct val="8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Manufacturing / Operations</a:t>
            </a:r>
          </a:p>
          <a:p>
            <a:pPr lvl="1">
              <a:lnSpc>
                <a:spcPct val="8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Legal</a:t>
            </a:r>
          </a:p>
          <a:p>
            <a:pPr lvl="1">
              <a:lnSpc>
                <a:spcPct val="8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Risk Management</a:t>
            </a:r>
          </a:p>
          <a:p>
            <a:pPr lvl="1">
              <a:lnSpc>
                <a:spcPct val="8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CEO / Executive Team</a:t>
            </a:r>
          </a:p>
          <a:p>
            <a:pPr lvl="1">
              <a:lnSpc>
                <a:spcPct val="8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Others as necessary or appropriate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</a:rPr>
              <a:t>Essential questions each Crisis Team member should be prepared to answer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4488" lvl="2" indent="-331788">
              <a:lnSpc>
                <a:spcPct val="9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What should my area do?</a:t>
            </a:r>
          </a:p>
          <a:p>
            <a:pPr marL="344488" lvl="2" indent="-331788">
              <a:lnSpc>
                <a:spcPct val="9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How should we do this?</a:t>
            </a:r>
          </a:p>
          <a:p>
            <a:pPr marL="344488" lvl="2" indent="-331788">
              <a:lnSpc>
                <a:spcPct val="9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When should each action be taken and by whom?</a:t>
            </a:r>
          </a:p>
          <a:p>
            <a:pPr marL="344488" lvl="2" indent="-331788">
              <a:lnSpc>
                <a:spcPct val="9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How does this affect what others are doing as part of the crisis response?</a:t>
            </a:r>
          </a:p>
          <a:p>
            <a:pPr marL="344488" lvl="2" indent="-331788">
              <a:lnSpc>
                <a:spcPct val="9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How does this support the overall mission to </a:t>
            </a:r>
            <a:endParaRPr lang="en-US" sz="3000" dirty="0" smtClean="0">
              <a:latin typeface="Times New Roman" pitchFamily="18" charset="0"/>
            </a:endParaRPr>
          </a:p>
          <a:p>
            <a:pPr marL="12700" lvl="2" indent="0">
              <a:lnSpc>
                <a:spcPct val="90000"/>
              </a:lnSpc>
              <a:buClr>
                <a:srgbClr val="823104"/>
              </a:buClr>
              <a:buNone/>
            </a:pPr>
            <a:r>
              <a:rPr lang="en-US" sz="3000" dirty="0" smtClean="0">
                <a:latin typeface="Times New Roman" pitchFamily="18" charset="0"/>
              </a:rPr>
              <a:t>     resolve </a:t>
            </a:r>
            <a:r>
              <a:rPr lang="en-US" sz="3000" dirty="0">
                <a:latin typeface="Times New Roman" pitchFamily="18" charset="0"/>
              </a:rPr>
              <a:t>the crisis?</a:t>
            </a:r>
          </a:p>
          <a:p>
            <a:pPr marL="344488" lvl="2" indent="-331788">
              <a:lnSpc>
                <a:spcPct val="90000"/>
              </a:lnSpc>
              <a:buClr>
                <a:srgbClr val="823104"/>
              </a:buClr>
            </a:pPr>
            <a:r>
              <a:rPr lang="en-US" sz="3000" dirty="0">
                <a:latin typeface="Times New Roman" pitchFamily="18" charset="0"/>
              </a:rPr>
              <a:t>Does the Crisis Team Leader support this?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Affairs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348" y="2504049"/>
            <a:ext cx="9785249" cy="337181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sz="5300" dirty="0" smtClean="0">
                <a:latin typeface="Times New Roman" pitchFamily="18" charset="0"/>
              </a:rPr>
              <a:t>Develop </a:t>
            </a:r>
            <a:r>
              <a:rPr lang="en-US" sz="5300" dirty="0">
                <a:latin typeface="Times New Roman" pitchFamily="18" charset="0"/>
              </a:rPr>
              <a:t>protocols for </a:t>
            </a:r>
            <a:r>
              <a:rPr lang="en-US" sz="5300" dirty="0" smtClean="0">
                <a:latin typeface="Times New Roman" pitchFamily="18" charset="0"/>
              </a:rPr>
              <a:t>press </a:t>
            </a:r>
            <a:r>
              <a:rPr lang="en-US" sz="5300" dirty="0">
                <a:latin typeface="Times New Roman" pitchFamily="18" charset="0"/>
              </a:rPr>
              <a:t>releases and </a:t>
            </a:r>
            <a:r>
              <a:rPr lang="en-US" sz="5300" dirty="0" smtClean="0">
                <a:latin typeface="Times New Roman" pitchFamily="18" charset="0"/>
              </a:rPr>
              <a:t>media inquiries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sz="5300" dirty="0" smtClean="0">
                <a:latin typeface="Times New Roman" pitchFamily="18" charset="0"/>
              </a:rPr>
              <a:t>Be </a:t>
            </a:r>
            <a:r>
              <a:rPr lang="en-US" sz="5300" dirty="0">
                <a:latin typeface="Times New Roman" pitchFamily="18" charset="0"/>
              </a:rPr>
              <a:t>sure all public communications are reviewed and approved before </a:t>
            </a:r>
            <a:r>
              <a:rPr lang="en-US" sz="5300" dirty="0" smtClean="0">
                <a:latin typeface="Times New Roman" pitchFamily="18" charset="0"/>
              </a:rPr>
              <a:t>release</a:t>
            </a:r>
            <a:endParaRPr lang="en-US" sz="53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sz="5300" dirty="0">
                <a:latin typeface="Times New Roman" pitchFamily="18" charset="0"/>
              </a:rPr>
              <a:t>Be sure all messages are kept simple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sz="5300" dirty="0">
                <a:latin typeface="Times New Roman" pitchFamily="18" charset="0"/>
              </a:rPr>
              <a:t>Develop talking points to keep everyone on message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823104"/>
              </a:buClr>
            </a:pPr>
            <a:r>
              <a:rPr lang="en-US" sz="5300" dirty="0">
                <a:latin typeface="Times New Roman" pitchFamily="18" charset="0"/>
              </a:rPr>
              <a:t>Committed to safety,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823104"/>
              </a:buClr>
            </a:pPr>
            <a:r>
              <a:rPr lang="en-US" sz="5300" dirty="0">
                <a:latin typeface="Times New Roman" pitchFamily="18" charset="0"/>
              </a:rPr>
              <a:t>Cooperating with investigation, and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823104"/>
              </a:buClr>
            </a:pPr>
            <a:r>
              <a:rPr lang="en-US" sz="5300" dirty="0">
                <a:latin typeface="Times New Roman" pitchFamily="18" charset="0"/>
              </a:rPr>
              <a:t>Will do everything to assure </a:t>
            </a:r>
            <a:r>
              <a:rPr lang="en-US" sz="5300" dirty="0" smtClean="0">
                <a:latin typeface="Times New Roman" pitchFamily="18" charset="0"/>
              </a:rPr>
              <a:t>public </a:t>
            </a:r>
            <a:r>
              <a:rPr lang="en-US" sz="5300" dirty="0">
                <a:latin typeface="Times New Roman" pitchFamily="18" charset="0"/>
              </a:rPr>
              <a:t>that </a:t>
            </a:r>
            <a:r>
              <a:rPr lang="en-US" sz="5300" dirty="0" smtClean="0">
                <a:latin typeface="Times New Roman" pitchFamily="18" charset="0"/>
              </a:rPr>
              <a:t>all </a:t>
            </a:r>
            <a:r>
              <a:rPr lang="en-US" sz="5300" dirty="0">
                <a:latin typeface="Times New Roman" pitchFamily="18" charset="0"/>
              </a:rPr>
              <a:t>reasonable </a:t>
            </a:r>
            <a:r>
              <a:rPr lang="en-US" sz="5300" dirty="0" smtClean="0">
                <a:latin typeface="Times New Roman" pitchFamily="18" charset="0"/>
              </a:rPr>
              <a:t>steps will be taken </a:t>
            </a:r>
            <a:r>
              <a:rPr lang="en-US" sz="5300" dirty="0">
                <a:latin typeface="Times New Roman" pitchFamily="18" charset="0"/>
              </a:rPr>
              <a:t>to  </a:t>
            </a:r>
            <a:r>
              <a:rPr lang="en-US" sz="5300" dirty="0" smtClean="0">
                <a:latin typeface="Times New Roman" pitchFamily="18" charset="0"/>
              </a:rPr>
              <a:t>                                       sell </a:t>
            </a:r>
            <a:r>
              <a:rPr lang="en-US" sz="5300" dirty="0">
                <a:latin typeface="Times New Roman" pitchFamily="18" charset="0"/>
              </a:rPr>
              <a:t>only nutritious and safe </a:t>
            </a:r>
            <a:r>
              <a:rPr lang="en-US" sz="5300" dirty="0" smtClean="0">
                <a:latin typeface="Times New Roman" pitchFamily="18" charset="0"/>
              </a:rPr>
              <a:t>product</a:t>
            </a:r>
            <a:endParaRPr lang="en-US" sz="53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sz="5300" dirty="0">
                <a:latin typeface="Times New Roman" pitchFamily="18" charset="0"/>
              </a:rPr>
              <a:t>Be sure all message distributions are made to all who may be handling </a:t>
            </a:r>
            <a:r>
              <a:rPr lang="en-US" sz="5300" dirty="0" smtClean="0">
                <a:latin typeface="Times New Roman" pitchFamily="18" charset="0"/>
              </a:rPr>
              <a:t>inquiries                                              and responses and questions logged.</a:t>
            </a:r>
            <a:endParaRPr lang="en-US" sz="5300" dirty="0"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</a:rPr>
              <a:t>Consumer 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Prepare precise, up-to-date </a:t>
            </a:r>
            <a:r>
              <a:rPr lang="en-US" dirty="0" smtClean="0">
                <a:latin typeface="Times New Roman" pitchFamily="18" charset="0"/>
              </a:rPr>
              <a:t>consumer communications</a:t>
            </a:r>
            <a:endParaRPr lang="en-US" dirty="0">
              <a:latin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Be prepared to answer all consumer </a:t>
            </a:r>
            <a:r>
              <a:rPr lang="en-US" dirty="0" smtClean="0">
                <a:latin typeface="Times New Roman" pitchFamily="18" charset="0"/>
              </a:rPr>
              <a:t>inquiries promptly</a:t>
            </a:r>
            <a:endParaRPr lang="en-US" dirty="0">
              <a:latin typeface="Times New Roman" pitchFamily="18" charset="0"/>
            </a:endParaRPr>
          </a:p>
          <a:p>
            <a:pPr>
              <a:spcBef>
                <a:spcPts val="12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Establish a toll-free “consumer hot-line”</a:t>
            </a:r>
          </a:p>
          <a:p>
            <a:pPr>
              <a:spcBef>
                <a:spcPts val="12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Establish a web page</a:t>
            </a:r>
          </a:p>
          <a:p>
            <a:pPr>
              <a:spcBef>
                <a:spcPts val="12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Summaries of consumer responses can be essential to </a:t>
            </a:r>
            <a:r>
              <a:rPr lang="en-US" dirty="0" smtClean="0">
                <a:latin typeface="Times New Roman" pitchFamily="18" charset="0"/>
              </a:rPr>
              <a:t>                             the successful </a:t>
            </a:r>
            <a:r>
              <a:rPr lang="en-US" dirty="0">
                <a:latin typeface="Times New Roman" pitchFamily="18" charset="0"/>
              </a:rPr>
              <a:t>resolution of </a:t>
            </a:r>
            <a:r>
              <a:rPr lang="en-US" dirty="0" smtClean="0">
                <a:latin typeface="Times New Roman" pitchFamily="18" charset="0"/>
              </a:rPr>
              <a:t>recall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INTRODUCTION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83876"/>
            <a:ext cx="9601196" cy="2991991"/>
          </a:xfrm>
        </p:spPr>
        <p:txBody>
          <a:bodyPr/>
          <a:lstStyle/>
          <a:p>
            <a:pPr algn="ctr"/>
            <a:r>
              <a:rPr lang="en-US" sz="3200" dirty="0" smtClean="0"/>
              <a:t>Brad Sullivan</a:t>
            </a:r>
          </a:p>
          <a:p>
            <a:pPr algn="ctr"/>
            <a:r>
              <a:rPr lang="en-US" sz="3200" dirty="0" smtClean="0"/>
              <a:t>Patrick Casey</a:t>
            </a:r>
          </a:p>
          <a:p>
            <a:pPr algn="ctr"/>
            <a:r>
              <a:rPr lang="en-US" sz="3200" dirty="0" smtClean="0"/>
              <a:t>L+G, LLP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</a:rPr>
              <a:t>Sales &amp; Marketing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Identify ways to notify sales managers and brokers of developments</a:t>
            </a:r>
          </a:p>
          <a:p>
            <a:pPr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Identify how products may be picked up and removed from retail stores</a:t>
            </a:r>
          </a:p>
          <a:p>
            <a:pPr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Establish a mechanism to assure proper credit is given to </a:t>
            </a:r>
            <a:r>
              <a:rPr lang="en-US" dirty="0" smtClean="0">
                <a:latin typeface="Times New Roman" pitchFamily="18" charset="0"/>
              </a:rPr>
              <a:t>customers</a:t>
            </a:r>
            <a:endParaRPr lang="en-US" dirty="0">
              <a:latin typeface="Times New Roman" pitchFamily="18" charset="0"/>
            </a:endParaRPr>
          </a:p>
          <a:p>
            <a:pPr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The plan should also include examples of communications (fax, email, letter, etc.) that may be used to notify </a:t>
            </a:r>
            <a:r>
              <a:rPr lang="en-US" dirty="0" smtClean="0">
                <a:latin typeface="Times New Roman" pitchFamily="18" charset="0"/>
              </a:rPr>
              <a:t>customers’                           customers </a:t>
            </a:r>
            <a:r>
              <a:rPr lang="en-US" dirty="0">
                <a:latin typeface="Times New Roman" pitchFamily="18" charset="0"/>
              </a:rPr>
              <a:t>of </a:t>
            </a:r>
            <a:r>
              <a:rPr lang="en-US" dirty="0" smtClean="0">
                <a:latin typeface="Times New Roman" pitchFamily="18" charset="0"/>
              </a:rPr>
              <a:t>situation </a:t>
            </a:r>
            <a:r>
              <a:rPr lang="en-US" dirty="0">
                <a:latin typeface="Times New Roman" pitchFamily="18" charset="0"/>
              </a:rPr>
              <a:t>along with instructions for when </a:t>
            </a:r>
            <a:r>
              <a:rPr lang="en-US" dirty="0" smtClean="0">
                <a:latin typeface="Times New Roman" pitchFamily="18" charset="0"/>
              </a:rPr>
              <a:t>                               and </a:t>
            </a:r>
            <a:r>
              <a:rPr lang="en-US" dirty="0">
                <a:latin typeface="Times New Roman" pitchFamily="18" charset="0"/>
              </a:rPr>
              <a:t>how this may need to be </a:t>
            </a:r>
            <a:r>
              <a:rPr lang="en-US" dirty="0" smtClean="0">
                <a:latin typeface="Times New Roman" pitchFamily="18" charset="0"/>
              </a:rPr>
              <a:t>done.</a:t>
            </a:r>
            <a:endParaRPr lang="en-US" dirty="0"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</a:rPr>
              <a:t>Legal Counsel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1845"/>
            <a:ext cx="9601196" cy="360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823104"/>
              </a:buClr>
            </a:pPr>
            <a:r>
              <a:rPr lang="en-US" sz="2200" dirty="0">
                <a:latin typeface="Times New Roman" pitchFamily="18" charset="0"/>
              </a:rPr>
              <a:t>Prepare contingency plans to review appropriate legal </a:t>
            </a:r>
            <a:r>
              <a:rPr lang="en-US" sz="2200" dirty="0" smtClean="0">
                <a:latin typeface="Times New Roman" pitchFamily="18" charset="0"/>
              </a:rPr>
              <a:t>requirements</a:t>
            </a:r>
          </a:p>
          <a:p>
            <a:pPr>
              <a:lnSpc>
                <a:spcPct val="90000"/>
              </a:lnSpc>
              <a:buClr>
                <a:srgbClr val="823104"/>
              </a:buClr>
            </a:pPr>
            <a:r>
              <a:rPr lang="en-US" sz="2200" dirty="0" smtClean="0">
                <a:latin typeface="Times New Roman" pitchFamily="18" charset="0"/>
              </a:rPr>
              <a:t>Corporate </a:t>
            </a:r>
            <a:r>
              <a:rPr lang="en-US" sz="2200" dirty="0">
                <a:latin typeface="Times New Roman" pitchFamily="18" charset="0"/>
              </a:rPr>
              <a:t>counsel writings/opinions may </a:t>
            </a:r>
            <a:r>
              <a:rPr lang="en-US" sz="2200" b="1" i="1" dirty="0">
                <a:latin typeface="Times New Roman" pitchFamily="18" charset="0"/>
              </a:rPr>
              <a:t>not </a:t>
            </a:r>
            <a:r>
              <a:rPr lang="en-US" sz="2200" dirty="0">
                <a:latin typeface="Times New Roman" pitchFamily="18" charset="0"/>
              </a:rPr>
              <a:t>be privileged, hire outside </a:t>
            </a:r>
            <a:r>
              <a:rPr lang="en-US" sz="2200" dirty="0" smtClean="0">
                <a:latin typeface="Times New Roman" pitchFamily="18" charset="0"/>
              </a:rPr>
              <a:t>counsel</a:t>
            </a:r>
          </a:p>
          <a:p>
            <a:pPr>
              <a:lnSpc>
                <a:spcPct val="90000"/>
              </a:lnSpc>
              <a:buClr>
                <a:srgbClr val="823104"/>
              </a:buClr>
            </a:pPr>
            <a:r>
              <a:rPr lang="en-US" sz="2200" dirty="0" smtClean="0">
                <a:latin typeface="Times New Roman" pitchFamily="18" charset="0"/>
              </a:rPr>
              <a:t>Advise </a:t>
            </a:r>
            <a:r>
              <a:rPr lang="en-US" sz="2200" dirty="0">
                <a:latin typeface="Times New Roman" pitchFamily="18" charset="0"/>
              </a:rPr>
              <a:t>the company on legal issues including but not limited to: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823104"/>
              </a:buClr>
            </a:pPr>
            <a:r>
              <a:rPr lang="en-US" sz="2200" dirty="0" smtClean="0">
                <a:latin typeface="Times New Roman" pitchFamily="18" charset="0"/>
              </a:rPr>
              <a:t>Warranties, Strict liability, Negligence, Insurance – policies and coverage, Breach </a:t>
            </a:r>
            <a:r>
              <a:rPr lang="en-US" sz="2200" dirty="0">
                <a:latin typeface="Times New Roman" pitchFamily="18" charset="0"/>
              </a:rPr>
              <a:t>of </a:t>
            </a:r>
            <a:r>
              <a:rPr lang="en-US" sz="2200" dirty="0" smtClean="0">
                <a:latin typeface="Times New Roman" pitchFamily="18" charset="0"/>
              </a:rPr>
              <a:t>contract, and Damages</a:t>
            </a:r>
            <a:endParaRPr lang="en-US" sz="22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823104"/>
              </a:buClr>
            </a:pPr>
            <a:r>
              <a:rPr lang="en-US" sz="2200" dirty="0">
                <a:latin typeface="Times New Roman" pitchFamily="18" charset="0"/>
              </a:rPr>
              <a:t>May be involved in review of all communications</a:t>
            </a:r>
          </a:p>
          <a:p>
            <a:pPr>
              <a:lnSpc>
                <a:spcPct val="90000"/>
              </a:lnSpc>
              <a:buClr>
                <a:srgbClr val="823104"/>
              </a:buClr>
            </a:pPr>
            <a:r>
              <a:rPr lang="en-US" sz="2200" dirty="0">
                <a:latin typeface="Times New Roman" pitchFamily="18" charset="0"/>
              </a:rPr>
              <a:t>Legal counsel’s role often becomes more prominent in the </a:t>
            </a:r>
            <a:r>
              <a:rPr lang="en-US" sz="2200" dirty="0" smtClean="0">
                <a:latin typeface="Times New Roman" pitchFamily="18" charset="0"/>
              </a:rPr>
              <a:t>                          recovery </a:t>
            </a:r>
            <a:r>
              <a:rPr lang="en-US" sz="2200" dirty="0">
                <a:latin typeface="Times New Roman" pitchFamily="18" charset="0"/>
              </a:rPr>
              <a:t>stage (i.e., </a:t>
            </a:r>
            <a:r>
              <a:rPr lang="en-US" sz="2200" dirty="0" smtClean="0">
                <a:latin typeface="Times New Roman" pitchFamily="18" charset="0"/>
              </a:rPr>
              <a:t>after </a:t>
            </a:r>
            <a:r>
              <a:rPr lang="en-US" sz="2200" dirty="0">
                <a:latin typeface="Times New Roman" pitchFamily="18" charset="0"/>
              </a:rPr>
              <a:t>crisis closure</a:t>
            </a:r>
            <a:r>
              <a:rPr lang="en-US" sz="2200" dirty="0" smtClean="0">
                <a:latin typeface="Times New Roman" pitchFamily="18" charset="0"/>
              </a:rPr>
              <a:t>)</a:t>
            </a:r>
            <a:endParaRPr lang="en-US" sz="2200" dirty="0"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CEO/Owner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81943"/>
            <a:ext cx="9601196" cy="343988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823104"/>
              </a:buClr>
            </a:pPr>
            <a:r>
              <a:rPr lang="en-US" sz="2200" dirty="0">
                <a:latin typeface="Times New Roman" pitchFamily="18" charset="0"/>
              </a:rPr>
              <a:t>CEO is usually included in the Crisis Team</a:t>
            </a:r>
          </a:p>
          <a:p>
            <a:pPr>
              <a:buClr>
                <a:srgbClr val="823104"/>
              </a:buClr>
            </a:pPr>
            <a:r>
              <a:rPr lang="en-US" sz="2200" dirty="0">
                <a:latin typeface="Times New Roman" pitchFamily="18" charset="0"/>
              </a:rPr>
              <a:t>Generally the CEO is NOT the </a:t>
            </a:r>
            <a:r>
              <a:rPr lang="en-US" sz="2200" dirty="0" smtClean="0">
                <a:latin typeface="Times New Roman" pitchFamily="18" charset="0"/>
              </a:rPr>
              <a:t>Crisis Team </a:t>
            </a:r>
            <a:r>
              <a:rPr lang="en-US" sz="2200" dirty="0">
                <a:latin typeface="Times New Roman" pitchFamily="18" charset="0"/>
              </a:rPr>
              <a:t>Leader</a:t>
            </a:r>
          </a:p>
          <a:p>
            <a:pPr>
              <a:buClr>
                <a:srgbClr val="823104"/>
              </a:buClr>
            </a:pPr>
            <a:r>
              <a:rPr lang="en-US" sz="2200" dirty="0">
                <a:latin typeface="Times New Roman" pitchFamily="18" charset="0"/>
              </a:rPr>
              <a:t>Keeping the CEO “on message” is important</a:t>
            </a:r>
          </a:p>
          <a:p>
            <a:pPr>
              <a:buClr>
                <a:srgbClr val="823104"/>
              </a:buClr>
            </a:pPr>
            <a:r>
              <a:rPr lang="en-US" sz="2200" dirty="0">
                <a:latin typeface="Times New Roman" pitchFamily="18" charset="0"/>
              </a:rPr>
              <a:t>Sometimes the CEO can deliver the message to the public:</a:t>
            </a:r>
          </a:p>
          <a:p>
            <a:pPr lvl="1">
              <a:buClr>
                <a:srgbClr val="823104"/>
              </a:buClr>
            </a:pPr>
            <a:r>
              <a:rPr lang="en-US" sz="2200" dirty="0">
                <a:latin typeface="Times New Roman" pitchFamily="18" charset="0"/>
              </a:rPr>
              <a:t>The company cares about its customers</a:t>
            </a:r>
          </a:p>
          <a:p>
            <a:pPr lvl="1">
              <a:buClr>
                <a:srgbClr val="823104"/>
              </a:buClr>
            </a:pPr>
            <a:r>
              <a:rPr lang="en-US" sz="2200" dirty="0">
                <a:latin typeface="Times New Roman" pitchFamily="18" charset="0"/>
              </a:rPr>
              <a:t>The company is cooperating with public officials</a:t>
            </a:r>
          </a:p>
          <a:p>
            <a:pPr lvl="1">
              <a:buClr>
                <a:srgbClr val="823104"/>
              </a:buClr>
            </a:pPr>
            <a:r>
              <a:rPr lang="en-US" sz="2200" dirty="0">
                <a:latin typeface="Times New Roman" pitchFamily="18" charset="0"/>
              </a:rPr>
              <a:t>The company is doing everything it can to take care of those who may have been </a:t>
            </a:r>
            <a:r>
              <a:rPr lang="en-US" sz="2200" dirty="0" smtClean="0">
                <a:latin typeface="Times New Roman" pitchFamily="18" charset="0"/>
              </a:rPr>
              <a:t>                 impacted</a:t>
            </a:r>
            <a:r>
              <a:rPr lang="en-US" sz="2200" dirty="0">
                <a:latin typeface="Times New Roman" pitchFamily="18" charset="0"/>
              </a:rPr>
              <a:t>, restore confidence and resume normal operations</a:t>
            </a:r>
          </a:p>
          <a:p>
            <a:pPr>
              <a:buClr>
                <a:srgbClr val="823104"/>
              </a:buClr>
            </a:pPr>
            <a:r>
              <a:rPr lang="en-US" sz="2200" dirty="0">
                <a:latin typeface="Times New Roman" pitchFamily="18" charset="0"/>
              </a:rPr>
              <a:t>It is critical for the </a:t>
            </a:r>
            <a:r>
              <a:rPr lang="en-US" sz="2200" dirty="0" smtClean="0">
                <a:latin typeface="Times New Roman" pitchFamily="18" charset="0"/>
              </a:rPr>
              <a:t>CEO/Executive </a:t>
            </a:r>
            <a:r>
              <a:rPr lang="en-US" sz="2200" dirty="0">
                <a:latin typeface="Times New Roman" pitchFamily="18" charset="0"/>
              </a:rPr>
              <a:t>Team to support the Crisis Team Leader, </a:t>
            </a:r>
            <a:r>
              <a:rPr lang="en-US" sz="2200" dirty="0" smtClean="0">
                <a:latin typeface="Times New Roman" pitchFamily="18" charset="0"/>
              </a:rPr>
              <a:t>the                                     crisis </a:t>
            </a:r>
            <a:r>
              <a:rPr lang="en-US" sz="2200" dirty="0">
                <a:latin typeface="Times New Roman" pitchFamily="18" charset="0"/>
              </a:rPr>
              <a:t>management process and the plan adopted for crisis </a:t>
            </a:r>
            <a:r>
              <a:rPr lang="en-US" sz="2200" dirty="0" smtClean="0">
                <a:latin typeface="Times New Roman" pitchFamily="18" charset="0"/>
              </a:rPr>
              <a:t>closure.</a:t>
            </a:r>
          </a:p>
        </p:txBody>
      </p:sp>
    </p:spTree>
    <p:extLst>
      <p:ext uri="{BB962C8B-B14F-4D97-AF65-F5344CB8AC3E}">
        <p14:creationId xmlns:p14="http://schemas.microsoft.com/office/powerpoint/2010/main" val="20607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</a:rPr>
              <a:t>Crisis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Times New Roman" pitchFamily="18" charset="0"/>
              </a:rPr>
              <a:t>A Crisis Management Plan should answer four basic questions:</a:t>
            </a:r>
            <a:br>
              <a:rPr lang="en-US" b="1" dirty="0">
                <a:latin typeface="Times New Roman" pitchFamily="18" charset="0"/>
              </a:rPr>
            </a:br>
            <a:endParaRPr lang="en-US" sz="1000" b="1" dirty="0">
              <a:latin typeface="Times New Roman" pitchFamily="18" charset="0"/>
            </a:endParaRPr>
          </a:p>
          <a:p>
            <a:pPr marL="739775" indent="-449263">
              <a:lnSpc>
                <a:spcPct val="90000"/>
              </a:lnSpc>
              <a:spcBef>
                <a:spcPts val="1200"/>
              </a:spcBef>
              <a:buClr>
                <a:srgbClr val="823104"/>
              </a:buClr>
              <a:buFont typeface="+mj-lt"/>
              <a:buAutoNum type="arabicPeriod"/>
            </a:pPr>
            <a:r>
              <a:rPr lang="en-US" dirty="0">
                <a:latin typeface="Times New Roman" pitchFamily="18" charset="0"/>
              </a:rPr>
              <a:t>“What to do?”</a:t>
            </a:r>
          </a:p>
          <a:p>
            <a:pPr marL="739775" indent="-449263">
              <a:lnSpc>
                <a:spcPct val="90000"/>
              </a:lnSpc>
              <a:spcBef>
                <a:spcPts val="1200"/>
              </a:spcBef>
              <a:buClr>
                <a:srgbClr val="823104"/>
              </a:buClr>
              <a:buFont typeface="+mj-lt"/>
              <a:buAutoNum type="arabicPeriod"/>
            </a:pPr>
            <a:r>
              <a:rPr lang="en-US" dirty="0">
                <a:latin typeface="Times New Roman" pitchFamily="18" charset="0"/>
              </a:rPr>
              <a:t>“How should we do it?”</a:t>
            </a:r>
          </a:p>
          <a:p>
            <a:pPr marL="739775" indent="-449263">
              <a:lnSpc>
                <a:spcPct val="90000"/>
              </a:lnSpc>
              <a:spcBef>
                <a:spcPts val="1200"/>
              </a:spcBef>
              <a:buClr>
                <a:srgbClr val="823104"/>
              </a:buClr>
              <a:buFont typeface="+mj-lt"/>
              <a:buAutoNum type="arabicPeriod"/>
            </a:pPr>
            <a:r>
              <a:rPr lang="en-US" dirty="0">
                <a:latin typeface="Times New Roman" pitchFamily="18" charset="0"/>
              </a:rPr>
              <a:t>“When should we do it?”</a:t>
            </a:r>
          </a:p>
          <a:p>
            <a:pPr marL="739775" indent="-449263">
              <a:lnSpc>
                <a:spcPct val="90000"/>
              </a:lnSpc>
              <a:spcBef>
                <a:spcPts val="1200"/>
              </a:spcBef>
              <a:buClr>
                <a:srgbClr val="823104"/>
              </a:buClr>
              <a:buFont typeface="+mj-lt"/>
              <a:buAutoNum type="arabicPeriod"/>
            </a:pPr>
            <a:r>
              <a:rPr lang="en-US" dirty="0">
                <a:latin typeface="Times New Roman" pitchFamily="18" charset="0"/>
              </a:rPr>
              <a:t>“Who should do it</a:t>
            </a:r>
            <a:r>
              <a:rPr lang="en-US" dirty="0" smtClean="0">
                <a:latin typeface="Times New Roman" pitchFamily="18" charset="0"/>
              </a:rPr>
              <a:t>?”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</a:rPr>
              <a:t>Successful </a:t>
            </a:r>
            <a:r>
              <a:rPr lang="en-US" b="1" dirty="0" smtClean="0">
                <a:latin typeface="Times New Roman" pitchFamily="18" charset="0"/>
              </a:rPr>
              <a:t>Public Communications</a:t>
            </a:r>
            <a:r>
              <a:rPr lang="en-US" b="1" dirty="0">
                <a:latin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in a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2625" lvl="1" indent="-334963">
              <a:spcBef>
                <a:spcPts val="1200"/>
              </a:spcBef>
              <a:buClr>
                <a:srgbClr val="823104"/>
              </a:buClr>
            </a:pPr>
            <a:r>
              <a:rPr lang="en-US" sz="2300" dirty="0">
                <a:latin typeface="Times New Roman" pitchFamily="18" charset="0"/>
              </a:rPr>
              <a:t>Take responsibility for the problem</a:t>
            </a:r>
          </a:p>
          <a:p>
            <a:pPr marL="682625" lvl="1" indent="-334963">
              <a:spcBef>
                <a:spcPts val="1200"/>
              </a:spcBef>
              <a:buClr>
                <a:srgbClr val="823104"/>
              </a:buClr>
            </a:pPr>
            <a:r>
              <a:rPr lang="en-US" sz="2300" dirty="0">
                <a:latin typeface="Times New Roman" pitchFamily="18" charset="0"/>
              </a:rPr>
              <a:t>Take responsibility for </a:t>
            </a:r>
            <a:r>
              <a:rPr lang="en-US" sz="2300" b="1" dirty="0">
                <a:latin typeface="Times New Roman" pitchFamily="18" charset="0"/>
              </a:rPr>
              <a:t>solving</a:t>
            </a:r>
            <a:r>
              <a:rPr lang="en-US" sz="2300" dirty="0">
                <a:latin typeface="Times New Roman" pitchFamily="18" charset="0"/>
              </a:rPr>
              <a:t> the problem</a:t>
            </a:r>
          </a:p>
          <a:p>
            <a:pPr marL="682625" lvl="1" indent="-334963">
              <a:spcBef>
                <a:spcPts val="1200"/>
              </a:spcBef>
              <a:buClr>
                <a:srgbClr val="823104"/>
              </a:buClr>
            </a:pPr>
            <a:r>
              <a:rPr lang="en-US" sz="2300" dirty="0">
                <a:latin typeface="Times New Roman" pitchFamily="18" charset="0"/>
              </a:rPr>
              <a:t>Take responsibility for protecting your consumers</a:t>
            </a:r>
          </a:p>
          <a:p>
            <a:pPr marL="682625" lvl="1" indent="-334963">
              <a:spcBef>
                <a:spcPts val="1200"/>
              </a:spcBef>
              <a:buClr>
                <a:srgbClr val="823104"/>
              </a:buClr>
            </a:pPr>
            <a:r>
              <a:rPr lang="en-US" sz="2300" dirty="0">
                <a:latin typeface="Times New Roman" pitchFamily="18" charset="0"/>
              </a:rPr>
              <a:t>Be certain the company speaks with a single unified voice</a:t>
            </a:r>
          </a:p>
          <a:p>
            <a:pPr marL="682625" lvl="1" indent="-334963">
              <a:spcBef>
                <a:spcPts val="1200"/>
              </a:spcBef>
              <a:buClr>
                <a:srgbClr val="823104"/>
              </a:buClr>
            </a:pPr>
            <a:r>
              <a:rPr lang="en-US" sz="2300" dirty="0">
                <a:latin typeface="Times New Roman" pitchFamily="18" charset="0"/>
              </a:rPr>
              <a:t>Communicate quickly.  Provide current, up-to-date </a:t>
            </a:r>
            <a:r>
              <a:rPr lang="en-US" sz="2300" dirty="0" smtClean="0">
                <a:latin typeface="Times New Roman" pitchFamily="18" charset="0"/>
              </a:rPr>
              <a:t>                    information</a:t>
            </a:r>
            <a:r>
              <a:rPr lang="en-US" sz="2300" dirty="0">
                <a:latin typeface="Times New Roman" pitchFamily="18" charset="0"/>
              </a:rPr>
              <a:t>.  When the situation is resolved, tell the </a:t>
            </a:r>
            <a:r>
              <a:rPr lang="en-US" sz="2300" dirty="0" smtClean="0">
                <a:latin typeface="Times New Roman" pitchFamily="18" charset="0"/>
              </a:rPr>
              <a:t>                           public </a:t>
            </a:r>
            <a:r>
              <a:rPr lang="en-US" sz="2300" dirty="0">
                <a:latin typeface="Times New Roman" pitchFamily="18" charset="0"/>
              </a:rPr>
              <a:t>that “it is over</a:t>
            </a:r>
            <a:r>
              <a:rPr lang="en-US" sz="2400" dirty="0">
                <a:latin typeface="Times New Roman" pitchFamily="18" charset="0"/>
              </a:rPr>
              <a:t>.”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Communications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5914"/>
            <a:ext cx="9601196" cy="3399954"/>
          </a:xfrm>
        </p:spPr>
        <p:txBody>
          <a:bodyPr>
            <a:normAutofit lnSpcReduction="10000"/>
          </a:bodyPr>
          <a:lstStyle/>
          <a:p>
            <a:pPr lvl="1" indent="-395288">
              <a:lnSpc>
                <a:spcPct val="90000"/>
              </a:lnSpc>
              <a:buClr>
                <a:srgbClr val="823104"/>
              </a:buClr>
            </a:pPr>
            <a:r>
              <a:rPr lang="en-US" sz="2400" dirty="0">
                <a:latin typeface="Times New Roman" pitchFamily="18" charset="0"/>
              </a:rPr>
              <a:t>Keep your message simple</a:t>
            </a:r>
            <a:r>
              <a:rPr lang="en-US" sz="2400" dirty="0" smtClean="0">
                <a:latin typeface="Times New Roman" pitchFamily="18" charset="0"/>
              </a:rPr>
              <a:t>.  </a:t>
            </a:r>
            <a:endParaRPr lang="en-US" sz="2400" dirty="0">
              <a:latin typeface="Times New Roman" pitchFamily="18" charset="0"/>
            </a:endParaRPr>
          </a:p>
          <a:p>
            <a:pPr lvl="1" indent="-395288">
              <a:lnSpc>
                <a:spcPct val="90000"/>
              </a:lnSpc>
              <a:buClr>
                <a:srgbClr val="823104"/>
              </a:buClr>
            </a:pPr>
            <a:r>
              <a:rPr lang="en-US" sz="2400" dirty="0">
                <a:latin typeface="Times New Roman" pitchFamily="18" charset="0"/>
              </a:rPr>
              <a:t>Choose the right spokesperson (knowledgeable and articulate).  </a:t>
            </a:r>
          </a:p>
          <a:p>
            <a:pPr lvl="1" indent="-395288">
              <a:lnSpc>
                <a:spcPct val="90000"/>
              </a:lnSpc>
              <a:buClr>
                <a:srgbClr val="823104"/>
              </a:buClr>
            </a:pPr>
            <a:r>
              <a:rPr lang="en-US" sz="2400" dirty="0" smtClean="0">
                <a:latin typeface="Times New Roman" pitchFamily="18" charset="0"/>
              </a:rPr>
              <a:t>Consider </a:t>
            </a:r>
            <a:r>
              <a:rPr lang="en-US" sz="2400" dirty="0">
                <a:latin typeface="Times New Roman" pitchFamily="18" charset="0"/>
              </a:rPr>
              <a:t>media training for your selected spokesperson.  </a:t>
            </a:r>
          </a:p>
          <a:p>
            <a:pPr lvl="1" indent="-395288">
              <a:lnSpc>
                <a:spcPct val="90000"/>
              </a:lnSpc>
              <a:buClr>
                <a:srgbClr val="823104"/>
              </a:buClr>
            </a:pPr>
            <a:r>
              <a:rPr lang="en-US" sz="2400" dirty="0">
                <a:latin typeface="Times New Roman" pitchFamily="18" charset="0"/>
              </a:rPr>
              <a:t>During a crisis, consumers should know that you are a responsible company.</a:t>
            </a:r>
          </a:p>
          <a:p>
            <a:pPr lvl="1" indent="-395288">
              <a:lnSpc>
                <a:spcPct val="90000"/>
              </a:lnSpc>
              <a:buClr>
                <a:srgbClr val="823104"/>
              </a:buClr>
            </a:pPr>
            <a:r>
              <a:rPr lang="en-US" sz="2400" dirty="0">
                <a:latin typeface="Times New Roman" pitchFamily="18" charset="0"/>
              </a:rPr>
              <a:t>Make spokespersons accessible to the media at all </a:t>
            </a:r>
            <a:r>
              <a:rPr lang="en-US" sz="2400" dirty="0" smtClean="0">
                <a:latin typeface="Times New Roman" pitchFamily="18" charset="0"/>
              </a:rPr>
              <a:t>                                 times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lvl="1" indent="-395288">
              <a:lnSpc>
                <a:spcPct val="90000"/>
              </a:lnSpc>
              <a:buClr>
                <a:srgbClr val="823104"/>
              </a:buClr>
            </a:pPr>
            <a:r>
              <a:rPr lang="en-US" sz="2400" dirty="0">
                <a:latin typeface="Times New Roman" pitchFamily="18" charset="0"/>
              </a:rPr>
              <a:t>Represent the people, not the company.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</a:rPr>
              <a:t>Common Recall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Little or no </a:t>
            </a:r>
            <a:r>
              <a:rPr lang="en-US" dirty="0" smtClean="0">
                <a:latin typeface="Times New Roman" pitchFamily="18" charset="0"/>
              </a:rPr>
              <a:t>planning, simply following agency demands</a:t>
            </a:r>
            <a:endParaRPr lang="en-US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Recall without investigation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Inadequate records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Inadequate coding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Inadequate initial investigation resulting in “stutter recall”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Issuing press release before consulting with FDA/USDA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Issuing incomplete press release or providing </a:t>
            </a:r>
            <a:r>
              <a:rPr lang="en-US" dirty="0" smtClean="0">
                <a:latin typeface="Times New Roman" pitchFamily="18" charset="0"/>
              </a:rPr>
              <a:t>misinformation.</a:t>
            </a:r>
            <a:endParaRPr lang="en-US" dirty="0"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</a:rPr>
              <a:t>Common Recall </a:t>
            </a:r>
            <a:r>
              <a:rPr lang="en-US" b="1" dirty="0" smtClean="0">
                <a:latin typeface="Times New Roman" pitchFamily="18" charset="0"/>
              </a:rPr>
              <a:t>Mistakes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6457"/>
            <a:ext cx="9601196" cy="337941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Not indicating problem has been identified and corrected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Inability to track/trace ingredients (addressed to varying degree in FSMA)</a:t>
            </a:r>
          </a:p>
          <a:p>
            <a:pPr lvl="1" indent="-395288">
              <a:spcBef>
                <a:spcPts val="0"/>
              </a:spcBef>
              <a:buClr>
                <a:srgbClr val="823104"/>
              </a:buClr>
            </a:pPr>
            <a:r>
              <a:rPr lang="en-US" sz="2400" dirty="0">
                <a:latin typeface="Times New Roman" pitchFamily="18" charset="0"/>
              </a:rPr>
              <a:t>Inadequate recordkeeping</a:t>
            </a:r>
          </a:p>
          <a:p>
            <a:pPr lvl="1" indent="-395288">
              <a:spcBef>
                <a:spcPts val="0"/>
              </a:spcBef>
              <a:buClr>
                <a:srgbClr val="823104"/>
              </a:buClr>
            </a:pPr>
            <a:r>
              <a:rPr lang="en-US" sz="2400" dirty="0">
                <a:latin typeface="Times New Roman" pitchFamily="18" charset="0"/>
              </a:rPr>
              <a:t>Co-mingling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Inadequate temperature or other records to identify root cause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823104"/>
              </a:buClr>
            </a:pPr>
            <a:r>
              <a:rPr lang="en-US" dirty="0" smtClean="0">
                <a:latin typeface="Times New Roman" pitchFamily="18" charset="0"/>
              </a:rPr>
              <a:t>Failure </a:t>
            </a:r>
            <a:r>
              <a:rPr lang="en-US" dirty="0">
                <a:latin typeface="Times New Roman" pitchFamily="18" charset="0"/>
              </a:rPr>
              <a:t>to anticipate questions by </a:t>
            </a:r>
            <a:r>
              <a:rPr lang="en-US" dirty="0" smtClean="0">
                <a:latin typeface="Times New Roman" pitchFamily="18" charset="0"/>
              </a:rPr>
              <a:t>agencies, </a:t>
            </a:r>
            <a:r>
              <a:rPr lang="en-US" dirty="0">
                <a:latin typeface="Times New Roman" pitchFamily="18" charset="0"/>
              </a:rPr>
              <a:t>media, </a:t>
            </a:r>
            <a:r>
              <a:rPr lang="en-US" dirty="0" smtClean="0">
                <a:latin typeface="Times New Roman" pitchFamily="18" charset="0"/>
              </a:rPr>
              <a:t>or consumers</a:t>
            </a:r>
            <a:endParaRPr lang="en-US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Failure to learn from past </a:t>
            </a:r>
            <a:r>
              <a:rPr lang="en-US" dirty="0" smtClean="0">
                <a:latin typeface="Times New Roman" pitchFamily="18" charset="0"/>
              </a:rPr>
              <a:t>mistakes, </a:t>
            </a:r>
            <a:r>
              <a:rPr lang="en-US" dirty="0">
                <a:latin typeface="Times New Roman" pitchFamily="18" charset="0"/>
              </a:rPr>
              <a:t>or mistakes of </a:t>
            </a:r>
            <a:r>
              <a:rPr lang="en-US" dirty="0" smtClean="0">
                <a:latin typeface="Times New Roman" pitchFamily="18" charset="0"/>
              </a:rPr>
              <a:t>others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823104"/>
              </a:buClr>
            </a:pPr>
            <a:r>
              <a:rPr lang="en-US" dirty="0">
                <a:latin typeface="Times New Roman" pitchFamily="18" charset="0"/>
              </a:rPr>
              <a:t>Inadequate records to indicate the lack of a </a:t>
            </a:r>
            <a:r>
              <a:rPr lang="en-US" dirty="0" smtClean="0">
                <a:latin typeface="Times New Roman" pitchFamily="18" charset="0"/>
              </a:rPr>
              <a:t>problem.</a:t>
            </a:r>
            <a:endParaRPr lang="en-US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823104"/>
              </a:buClr>
            </a:pPr>
            <a:endParaRPr lang="en-US" dirty="0"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</a:rPr>
              <a:t>Possible Post-Event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</a:rPr>
              <a:t>Although each crisis is unique, companies typically continue to deal with the following even after the crisis is declared “over”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dirty="0">
                <a:latin typeface="Times New Roman" pitchFamily="18" charset="0"/>
              </a:rPr>
              <a:t>Evaluating supply chain risks and requiring additional </a:t>
            </a:r>
            <a:r>
              <a:rPr lang="en-US" dirty="0" smtClean="0">
                <a:latin typeface="Times New Roman" pitchFamily="18" charset="0"/>
              </a:rPr>
              <a:t>protections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dirty="0">
                <a:latin typeface="Times New Roman" pitchFamily="18" charset="0"/>
              </a:rPr>
              <a:t>Partnering with government representatives and/or industry group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dirty="0" smtClean="0">
                <a:latin typeface="Times New Roman" pitchFamily="18" charset="0"/>
              </a:rPr>
              <a:t>Evaluating </a:t>
            </a:r>
            <a:r>
              <a:rPr lang="en-US" dirty="0">
                <a:latin typeface="Times New Roman" pitchFamily="18" charset="0"/>
              </a:rPr>
              <a:t>insurance coverage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dirty="0">
                <a:latin typeface="Times New Roman" pitchFamily="18" charset="0"/>
              </a:rPr>
              <a:t>Assessing personal injury claims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dirty="0">
                <a:latin typeface="Times New Roman" pitchFamily="18" charset="0"/>
              </a:rPr>
              <a:t>Determining system damages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dirty="0" smtClean="0">
                <a:latin typeface="Times New Roman" pitchFamily="18" charset="0"/>
              </a:rPr>
              <a:t>Reviewing crisis management process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r>
              <a:rPr lang="en-US" dirty="0" smtClean="0"/>
              <a:t>After the conference, contact:</a:t>
            </a:r>
            <a:endParaRPr lang="en-US" sz="3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Bradley W. Sullivan  L+G, LLP  530 San Benito St. #202  Hollister, CA 95023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hlinkClick r:id="rId2"/>
              </a:rPr>
              <a:t>brad@lg-attorneys.com</a:t>
            </a:r>
            <a:r>
              <a:rPr lang="en-US" sz="2000" dirty="0" smtClean="0"/>
              <a:t>     (831) 630-1755 direct, (831)682-7373 cellular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Patrick S. M. Casey  L+G, LLP  318 Cayuga St.  Salinas, CA 93901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hlinkClick r:id="rId3"/>
              </a:rPr>
              <a:t>Patrick@lg-attorneys.com</a:t>
            </a:r>
            <a:r>
              <a:rPr lang="en-US" sz="2000" dirty="0" smtClean="0"/>
              <a:t>     (831) 269-7114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Our Food safety website:   </a:t>
            </a:r>
            <a:r>
              <a:rPr lang="en-US" sz="2000" dirty="0" smtClean="0">
                <a:hlinkClick r:id="rId4"/>
              </a:rPr>
              <a:t>www.recallready.com</a:t>
            </a:r>
            <a:r>
              <a:rPr lang="en-US" sz="20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Food Safety Threats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 fontScale="92500" lnSpcReduction="10000"/>
          </a:bodyPr>
          <a:lstStyle/>
          <a:p>
            <a:r>
              <a:rPr lang="en-US" dirty="0" smtClean="0"/>
              <a:t>E. coli O157:H7 and others</a:t>
            </a:r>
          </a:p>
          <a:p>
            <a:r>
              <a:rPr lang="en-US" dirty="0" smtClean="0"/>
              <a:t>Salmonella spp.</a:t>
            </a:r>
          </a:p>
          <a:p>
            <a:r>
              <a:rPr lang="en-US" dirty="0" smtClean="0"/>
              <a:t>Listeria monocytogenes</a:t>
            </a:r>
          </a:p>
          <a:p>
            <a:r>
              <a:rPr lang="en-US" dirty="0" smtClean="0"/>
              <a:t>Hepatitis A</a:t>
            </a:r>
          </a:p>
          <a:p>
            <a:r>
              <a:rPr lang="en-US" dirty="0" smtClean="0"/>
              <a:t>Bacilus cereus</a:t>
            </a:r>
          </a:p>
          <a:p>
            <a:r>
              <a:rPr lang="en-US" dirty="0" smtClean="0"/>
              <a:t>Salmonella</a:t>
            </a:r>
          </a:p>
          <a:p>
            <a:r>
              <a:rPr lang="en-US" dirty="0" smtClean="0"/>
              <a:t>Clostridium </a:t>
            </a:r>
            <a:r>
              <a:rPr lang="en-US" dirty="0" err="1" smtClean="0"/>
              <a:t>perfringens</a:t>
            </a:r>
            <a:endParaRPr lang="en-US" dirty="0" smtClean="0"/>
          </a:p>
          <a:p>
            <a:r>
              <a:rPr lang="en-US" dirty="0" smtClean="0"/>
              <a:t>Campylobacter </a:t>
            </a:r>
            <a:r>
              <a:rPr lang="en-US" dirty="0" err="1" smtClean="0"/>
              <a:t>jejuni</a:t>
            </a:r>
            <a:endParaRPr lang="en-US" dirty="0" smtClean="0"/>
          </a:p>
          <a:p>
            <a:r>
              <a:rPr lang="en-US" dirty="0" smtClean="0"/>
              <a:t>Yersinia </a:t>
            </a:r>
            <a:r>
              <a:rPr lang="en-US" dirty="0" err="1" smtClean="0"/>
              <a:t>enterocolitica</a:t>
            </a:r>
            <a:endParaRPr lang="en-US" dirty="0" smtClean="0"/>
          </a:p>
          <a:p>
            <a:r>
              <a:rPr lang="en-US" dirty="0" err="1" smtClean="0"/>
              <a:t>Shigella</a:t>
            </a:r>
            <a:r>
              <a:rPr lang="en-US" dirty="0" smtClean="0"/>
              <a:t> spp.</a:t>
            </a:r>
          </a:p>
          <a:p>
            <a:r>
              <a:rPr lang="en-US" dirty="0" smtClean="0"/>
              <a:t>Vibrio types</a:t>
            </a:r>
          </a:p>
          <a:p>
            <a:r>
              <a:rPr lang="en-US" dirty="0" err="1" smtClean="0"/>
              <a:t>Coxiella</a:t>
            </a:r>
            <a:r>
              <a:rPr lang="en-US" dirty="0" smtClean="0"/>
              <a:t> </a:t>
            </a:r>
            <a:r>
              <a:rPr lang="en-US" dirty="0" err="1" smtClean="0"/>
              <a:t>burnetii</a:t>
            </a:r>
            <a:endParaRPr lang="en-US" dirty="0" smtClean="0"/>
          </a:p>
          <a:p>
            <a:r>
              <a:rPr lang="en-US" dirty="0" err="1" smtClean="0"/>
              <a:t>Cronobacter</a:t>
            </a:r>
            <a:r>
              <a:rPr lang="en-US" dirty="0" smtClean="0"/>
              <a:t> spp.</a:t>
            </a:r>
          </a:p>
          <a:p>
            <a:r>
              <a:rPr lang="en-US" dirty="0" err="1" smtClean="0"/>
              <a:t>Aeromonas</a:t>
            </a:r>
            <a:endParaRPr lang="en-US" dirty="0" smtClean="0"/>
          </a:p>
          <a:p>
            <a:r>
              <a:rPr lang="en-US" dirty="0" err="1" smtClean="0"/>
              <a:t>Plesiomonas</a:t>
            </a:r>
            <a:r>
              <a:rPr lang="en-US" dirty="0" smtClean="0"/>
              <a:t> </a:t>
            </a:r>
            <a:r>
              <a:rPr lang="en-US" dirty="0" err="1" smtClean="0"/>
              <a:t>shigelloides</a:t>
            </a:r>
            <a:endParaRPr lang="en-US" dirty="0" smtClean="0"/>
          </a:p>
          <a:p>
            <a:r>
              <a:rPr lang="en-US" dirty="0" smtClean="0"/>
              <a:t>Enteric bacteria</a:t>
            </a:r>
          </a:p>
          <a:p>
            <a:r>
              <a:rPr lang="en-US" dirty="0" err="1" smtClean="0"/>
              <a:t>Francisella</a:t>
            </a:r>
            <a:r>
              <a:rPr lang="en-US" dirty="0" smtClean="0"/>
              <a:t> </a:t>
            </a:r>
            <a:r>
              <a:rPr lang="en-US" smtClean="0"/>
              <a:t>tularensis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Situations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Product contaminated at field stage</a:t>
            </a:r>
          </a:p>
          <a:p>
            <a:r>
              <a:rPr lang="en-US" dirty="0" smtClean="0"/>
              <a:t>Third-party cattle services</a:t>
            </a:r>
          </a:p>
          <a:p>
            <a:r>
              <a:rPr lang="en-US" dirty="0" smtClean="0"/>
              <a:t>Your product is used as ingredient</a:t>
            </a:r>
          </a:p>
          <a:p>
            <a:r>
              <a:rPr lang="en-US" dirty="0" smtClean="0"/>
              <a:t>Contamination occurs in chain of distribution</a:t>
            </a:r>
          </a:p>
          <a:p>
            <a:r>
              <a:rPr lang="en-US" dirty="0" smtClean="0"/>
              <a:t>Cold chain issues</a:t>
            </a:r>
          </a:p>
          <a:p>
            <a:r>
              <a:rPr lang="en-US" dirty="0" smtClean="0"/>
              <a:t>Food handler issues</a:t>
            </a:r>
          </a:p>
          <a:p>
            <a:r>
              <a:rPr lang="en-US" dirty="0" smtClean="0"/>
              <a:t>Issue on adjacent land - indemnity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Steps to Consider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to think through “What if’s” is now</a:t>
            </a:r>
          </a:p>
          <a:p>
            <a:r>
              <a:rPr lang="en-US" dirty="0" smtClean="0"/>
              <a:t>Do you have SOP’s</a:t>
            </a:r>
          </a:p>
          <a:p>
            <a:r>
              <a:rPr lang="en-US" dirty="0" smtClean="0"/>
              <a:t>Buyer requirements/specifications?</a:t>
            </a:r>
          </a:p>
          <a:p>
            <a:r>
              <a:rPr lang="en-US" dirty="0" smtClean="0"/>
              <a:t>Business concerns</a:t>
            </a:r>
          </a:p>
          <a:p>
            <a:r>
              <a:rPr lang="en-US" dirty="0" smtClean="0"/>
              <a:t>Insurance considerations</a:t>
            </a:r>
          </a:p>
          <a:p>
            <a:r>
              <a:rPr lang="en-US" dirty="0" smtClean="0"/>
              <a:t>“Brand” restoration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LIMITING LIABILITY WITH BUSINESS 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Limit liability exposure to third party </a:t>
            </a:r>
            <a:r>
              <a:rPr lang="en-US" dirty="0" smtClean="0"/>
              <a:t>creditors</a:t>
            </a:r>
          </a:p>
          <a:p>
            <a:r>
              <a:rPr lang="en-US" dirty="0"/>
              <a:t>Main methods to achieve goal</a:t>
            </a:r>
            <a:r>
              <a:rPr lang="en-US" dirty="0" smtClean="0"/>
              <a:t>: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Minimize </a:t>
            </a:r>
            <a:r>
              <a:rPr lang="en-US" dirty="0"/>
              <a:t>assets in the actual </a:t>
            </a:r>
            <a:r>
              <a:rPr lang="en-US" dirty="0" smtClean="0"/>
              <a:t>business</a:t>
            </a:r>
            <a:endParaRPr lang="en-US" dirty="0"/>
          </a:p>
          <a:p>
            <a:pPr lvl="1"/>
            <a:r>
              <a:rPr lang="en-US" dirty="0"/>
              <a:t>	</a:t>
            </a:r>
            <a:r>
              <a:rPr lang="en-US" dirty="0" smtClean="0"/>
              <a:t>Incorporate </a:t>
            </a:r>
            <a:r>
              <a:rPr lang="en-US" dirty="0"/>
              <a:t>business operation to shield personal </a:t>
            </a:r>
            <a:r>
              <a:rPr lang="en-US" dirty="0" smtClean="0"/>
              <a:t>assets</a:t>
            </a:r>
            <a:endParaRPr lang="en-US" dirty="0"/>
          </a:p>
          <a:p>
            <a:pPr lvl="1"/>
            <a:r>
              <a:rPr lang="en-US" dirty="0"/>
              <a:t>	</a:t>
            </a:r>
            <a:r>
              <a:rPr lang="en-US" dirty="0" smtClean="0"/>
              <a:t>Separate </a:t>
            </a:r>
            <a:r>
              <a:rPr lang="en-US" dirty="0"/>
              <a:t>ownership of land versus ownership of business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95401" y="928468"/>
            <a:ext cx="9601196" cy="48770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Minimize assets in business</a:t>
            </a:r>
          </a:p>
          <a:p>
            <a:pPr lvl="1"/>
            <a:r>
              <a:rPr lang="en-US" dirty="0" smtClean="0"/>
              <a:t>Any assets in the business can be attached by creditors</a:t>
            </a:r>
          </a:p>
          <a:p>
            <a:pPr lvl="1"/>
            <a:r>
              <a:rPr lang="en-US" dirty="0" smtClean="0"/>
              <a:t>No land ownership in the business and minimal equipment</a:t>
            </a:r>
          </a:p>
          <a:p>
            <a:pPr lvl="1"/>
            <a:r>
              <a:rPr lang="en-US" dirty="0" smtClean="0"/>
              <a:t>Best way to achieve is through incorporating business</a:t>
            </a:r>
          </a:p>
          <a:p>
            <a:r>
              <a:rPr lang="en-US" b="1" dirty="0" smtClean="0"/>
              <a:t>Incorporate Business</a:t>
            </a:r>
          </a:p>
          <a:p>
            <a:pPr lvl="1"/>
            <a:r>
              <a:rPr lang="en-US" dirty="0" smtClean="0"/>
              <a:t>Various forms of business entities</a:t>
            </a:r>
          </a:p>
          <a:p>
            <a:pPr lvl="1"/>
            <a:r>
              <a:rPr lang="en-US" dirty="0" smtClean="0"/>
              <a:t>Form entity for sole purpose of conducting your ranching/ farming operation</a:t>
            </a:r>
          </a:p>
          <a:p>
            <a:pPr lvl="1"/>
            <a:r>
              <a:rPr lang="en-US" dirty="0" smtClean="0"/>
              <a:t>Transfer only essential assets into the corporate entity</a:t>
            </a:r>
          </a:p>
          <a:p>
            <a:r>
              <a:rPr lang="en-US" b="1" dirty="0"/>
              <a:t>Land </a:t>
            </a:r>
            <a:r>
              <a:rPr lang="en-US" b="1" dirty="0" smtClean="0"/>
              <a:t>Ownership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any land used in business operation, lease land from you to your business </a:t>
            </a:r>
            <a:r>
              <a:rPr lang="en-US" dirty="0" smtClean="0"/>
              <a:t>entity</a:t>
            </a:r>
          </a:p>
          <a:p>
            <a:pPr lvl="1"/>
            <a:r>
              <a:rPr lang="en-US" dirty="0" smtClean="0"/>
              <a:t>Could </a:t>
            </a:r>
            <a:r>
              <a:rPr lang="en-US" dirty="0"/>
              <a:t>also do the same for equipment </a:t>
            </a:r>
            <a:r>
              <a:rPr lang="en-US" dirty="0" smtClean="0"/>
              <a:t>(i.e.. </a:t>
            </a:r>
            <a:r>
              <a:rPr lang="en-US" dirty="0"/>
              <a:t>set up an equipment leasing company </a:t>
            </a:r>
            <a:r>
              <a:rPr lang="en-US" dirty="0" smtClean="0"/>
              <a:t>                to </a:t>
            </a:r>
            <a:r>
              <a:rPr lang="en-US" dirty="0"/>
              <a:t>lease equipment to business </a:t>
            </a:r>
            <a:r>
              <a:rPr lang="en-US" dirty="0" smtClean="0"/>
              <a:t>entity)</a:t>
            </a:r>
          </a:p>
          <a:p>
            <a:pPr lvl="1"/>
            <a:r>
              <a:rPr lang="en-US" dirty="0" smtClean="0"/>
              <a:t>Should </a:t>
            </a:r>
            <a:r>
              <a:rPr lang="en-US" dirty="0"/>
              <a:t>be market rate leases on commercially reasonable terms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Insurance Considerations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Insurance with reputable company </a:t>
            </a:r>
            <a:r>
              <a:rPr lang="en-US" dirty="0" smtClean="0"/>
              <a:t>and adequate coverage</a:t>
            </a:r>
          </a:p>
          <a:p>
            <a:pPr lvl="1"/>
            <a:r>
              <a:rPr lang="en-US" dirty="0" smtClean="0"/>
              <a:t>What is scope of loss?</a:t>
            </a:r>
          </a:p>
          <a:p>
            <a:pPr lvl="1"/>
            <a:r>
              <a:rPr lang="en-US" dirty="0" smtClean="0"/>
              <a:t>What is value of entity to be protected?</a:t>
            </a:r>
          </a:p>
          <a:p>
            <a:pPr lvl="1"/>
            <a:r>
              <a:rPr lang="en-US" dirty="0" smtClean="0"/>
              <a:t>Levels required by customers?</a:t>
            </a:r>
          </a:p>
          <a:p>
            <a:r>
              <a:rPr lang="en-US" dirty="0" smtClean="0"/>
              <a:t>Explore options</a:t>
            </a:r>
          </a:p>
          <a:p>
            <a:r>
              <a:rPr lang="en-US" dirty="0" smtClean="0"/>
              <a:t>Ask questions about what is covered, and what is not</a:t>
            </a:r>
          </a:p>
          <a:p>
            <a:r>
              <a:rPr lang="en-US" dirty="0" smtClean="0"/>
              <a:t>Third-party or additional insured situations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Insurance Considerations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is coverage triggered</a:t>
            </a:r>
          </a:p>
          <a:p>
            <a:r>
              <a:rPr lang="en-US" dirty="0"/>
              <a:t>Choice of counsel</a:t>
            </a:r>
          </a:p>
          <a:p>
            <a:r>
              <a:rPr lang="en-US" dirty="0"/>
              <a:t>When </a:t>
            </a:r>
            <a:r>
              <a:rPr lang="en-US" dirty="0" smtClean="0"/>
              <a:t>will counsel be retained</a:t>
            </a:r>
          </a:p>
          <a:p>
            <a:r>
              <a:rPr lang="en-US" dirty="0" smtClean="0"/>
              <a:t>Types of Policies:</a:t>
            </a:r>
          </a:p>
          <a:p>
            <a:pPr lvl="1"/>
            <a:r>
              <a:rPr lang="en-US" dirty="0" smtClean="0"/>
              <a:t>Comprehensive General </a:t>
            </a:r>
            <a:r>
              <a:rPr lang="en-US" dirty="0" err="1" smtClean="0"/>
              <a:t>Liabilty</a:t>
            </a:r>
            <a:endParaRPr lang="en-US" dirty="0" smtClean="0"/>
          </a:p>
          <a:p>
            <a:pPr lvl="1"/>
            <a:r>
              <a:rPr lang="en-US" dirty="0" smtClean="0"/>
              <a:t>Products </a:t>
            </a:r>
            <a:r>
              <a:rPr lang="en-US" dirty="0" err="1" smtClean="0"/>
              <a:t>Liabilty</a:t>
            </a:r>
            <a:r>
              <a:rPr lang="en-US" dirty="0" smtClean="0"/>
              <a:t> Riders</a:t>
            </a:r>
          </a:p>
          <a:p>
            <a:pPr lvl="1"/>
            <a:r>
              <a:rPr lang="en-US" dirty="0" smtClean="0"/>
              <a:t>Recall Insurance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26" y="4914447"/>
            <a:ext cx="1335140" cy="13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11" y="4326857"/>
            <a:ext cx="1615580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496</TotalTime>
  <Words>1559</Words>
  <Application>Microsoft Office PowerPoint</Application>
  <PresentationFormat>Widescreen</PresentationFormat>
  <Paragraphs>230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Garamond</vt:lpstr>
      <vt:lpstr>Times New Roman</vt:lpstr>
      <vt:lpstr>Organic</vt:lpstr>
      <vt:lpstr>Business Organization Options and Strategies</vt:lpstr>
      <vt:lpstr>INTRODUCTION</vt:lpstr>
      <vt:lpstr>Food Safety Threats</vt:lpstr>
      <vt:lpstr>Situations</vt:lpstr>
      <vt:lpstr>Steps to Consider</vt:lpstr>
      <vt:lpstr>LIMITING LIABILITY WITH BUSINESS ENTITY</vt:lpstr>
      <vt:lpstr>PowerPoint Presentation</vt:lpstr>
      <vt:lpstr>Insurance Considerations</vt:lpstr>
      <vt:lpstr>Insurance Considerations (cont.)</vt:lpstr>
      <vt:lpstr>Hold Harmless &amp; Indemnity Agreements</vt:lpstr>
      <vt:lpstr>Hold Harmless and Indemnity</vt:lpstr>
      <vt:lpstr>Companies Should Have a Crisis Plan Before a Disaster Occurs</vt:lpstr>
      <vt:lpstr>Why?</vt:lpstr>
      <vt:lpstr>Crisis Team Leader</vt:lpstr>
      <vt:lpstr>PowerPoint Presentation</vt:lpstr>
      <vt:lpstr>Establishing the Team</vt:lpstr>
      <vt:lpstr>Essential questions each Crisis Team member should be prepared to answer</vt:lpstr>
      <vt:lpstr>Public Affairs</vt:lpstr>
      <vt:lpstr>Consumer Relations</vt:lpstr>
      <vt:lpstr>Sales &amp; Marketing</vt:lpstr>
      <vt:lpstr>Legal Counsel</vt:lpstr>
      <vt:lpstr>CEO/Owner</vt:lpstr>
      <vt:lpstr>Crisis Management Plan</vt:lpstr>
      <vt:lpstr>Successful Public Communications in a Crisis</vt:lpstr>
      <vt:lpstr>Communications (cont.)</vt:lpstr>
      <vt:lpstr>Common Recall Mistakes</vt:lpstr>
      <vt:lpstr>Common Recall Mistakes (cont.)</vt:lpstr>
      <vt:lpstr>Possible Post-Event Actions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Organization Options and Strategies</dc:title>
  <dc:creator>Brad Sullivan</dc:creator>
  <cp:lastModifiedBy>Marilyn Noble</cp:lastModifiedBy>
  <cp:revision>32</cp:revision>
  <dcterms:created xsi:type="dcterms:W3CDTF">2013-10-31T16:34:57Z</dcterms:created>
  <dcterms:modified xsi:type="dcterms:W3CDTF">2013-11-22T21:06:39Z</dcterms:modified>
  <cp:contentStatus/>
</cp:coreProperties>
</file>